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5" r:id="rId4"/>
    <p:sldId id="258" r:id="rId5"/>
    <p:sldId id="261" r:id="rId6"/>
    <p:sldId id="262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1914-DB99-4795-849D-481641E0B61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E177F-6091-4F25-8CCF-9E7A02569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183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1914-DB99-4795-849D-481641E0B61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E177F-6091-4F25-8CCF-9E7A02569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423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1914-DB99-4795-849D-481641E0B61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E177F-6091-4F25-8CCF-9E7A02569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68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1914-DB99-4795-849D-481641E0B61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E177F-6091-4F25-8CCF-9E7A02569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450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1914-DB99-4795-849D-481641E0B61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E177F-6091-4F25-8CCF-9E7A02569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793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1914-DB99-4795-849D-481641E0B61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E177F-6091-4F25-8CCF-9E7A02569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528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1914-DB99-4795-849D-481641E0B61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E177F-6091-4F25-8CCF-9E7A02569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383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1914-DB99-4795-849D-481641E0B61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E177F-6091-4F25-8CCF-9E7A02569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596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1914-DB99-4795-849D-481641E0B61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E177F-6091-4F25-8CCF-9E7A02569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06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1914-DB99-4795-849D-481641E0B61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E177F-6091-4F25-8CCF-9E7A02569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285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1914-DB99-4795-849D-481641E0B61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E177F-6091-4F25-8CCF-9E7A02569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536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11914-DB99-4795-849D-481641E0B61D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E177F-6091-4F25-8CCF-9E7A02569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94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5590" y="234156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Наставничество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как ресурс профессионального развития педагогов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15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53143"/>
            <a:ext cx="10515600" cy="552382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/>
              <a:t>Цель</a:t>
            </a:r>
            <a:r>
              <a:rPr lang="ru-RU" dirty="0"/>
              <a:t> работы: разработка институциональной модели наставничества для МАОУ «Средняя общеобразовательная школа №3» г. Перми.</a:t>
            </a:r>
          </a:p>
          <a:p>
            <a:pPr marL="0" indent="0">
              <a:buNone/>
            </a:pPr>
            <a:r>
              <a:rPr lang="ru-RU" b="1" dirty="0"/>
              <a:t>Задачи</a:t>
            </a:r>
            <a:r>
              <a:rPr lang="ru-RU" dirty="0"/>
              <a:t>:</a:t>
            </a:r>
          </a:p>
          <a:p>
            <a:pPr lvl="0"/>
            <a:r>
              <a:rPr lang="ru-RU" dirty="0"/>
              <a:t>Проанализировать генезис развития, сущность, содержание и структуру организации института наставничества.</a:t>
            </a:r>
          </a:p>
          <a:p>
            <a:pPr lvl="0"/>
            <a:r>
              <a:rPr lang="ru-RU" dirty="0"/>
              <a:t>Определить составляющие профессиональной компетентности педагога, обеспечивающие реализацию национального проекта «Образование».</a:t>
            </a:r>
          </a:p>
          <a:p>
            <a:pPr lvl="0"/>
            <a:r>
              <a:rPr lang="ru-RU" dirty="0"/>
              <a:t>Сформулировать организационно-педагогические условия развития института наставничества в современной образовательной среде, обеспечивающие профессиональное становление молодого учителя</a:t>
            </a:r>
          </a:p>
          <a:p>
            <a:pPr lvl="0"/>
            <a:r>
              <a:rPr lang="ru-RU" dirty="0"/>
              <a:t>Определить формы функционирования наставничества и их содержание на институциональном уровне.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586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Нормативно-правовая основа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Федеральный Закон РФ №273-ФЗ «Об образовании в Российской </a:t>
            </a:r>
            <a:r>
              <a:rPr lang="ru-RU" dirty="0" smtClean="0"/>
              <a:t>Федерации</a:t>
            </a:r>
          </a:p>
          <a:p>
            <a:pPr lvl="0"/>
            <a:r>
              <a:rPr lang="ru-RU" dirty="0" smtClean="0"/>
              <a:t>Методология </a:t>
            </a:r>
            <a:r>
              <a:rPr lang="ru-RU" dirty="0"/>
              <a:t>(целевая модель) наставничества обучающихся для организаций, осуществляющих образовательную деятельность по общеобразовательным, дополнительным общеобразовательным и программам среднего профессионального образования, в том числе с </a:t>
            </a:r>
            <a:r>
              <a:rPr lang="ru-RU" dirty="0" smtClean="0"/>
              <a:t>применением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</a:rPr>
              <a:t>Методические </a:t>
            </a:r>
            <a:r>
              <a:rPr lang="ru-RU" dirty="0">
                <a:solidFill>
                  <a:srgbClr val="FF0000"/>
                </a:solidFill>
              </a:rPr>
              <a:t>рекомендации по внедрению методологии (целевой модели) наставничества обучающихся для организаций, осуществляющих образовательную деятельность по общеобразовательным, дополнительным общеобразовательным и программам среднего профессионального образования, в том числе с применением лучших практик обмена опытом между </a:t>
            </a:r>
            <a:r>
              <a:rPr lang="ru-RU" dirty="0" smtClean="0">
                <a:solidFill>
                  <a:srgbClr val="FF0000"/>
                </a:solidFill>
              </a:rPr>
              <a:t>обучающимися.</a:t>
            </a:r>
          </a:p>
          <a:p>
            <a:pPr lvl="0"/>
            <a:r>
              <a:rPr lang="ru-RU" dirty="0" smtClean="0"/>
              <a:t>Национальный </a:t>
            </a:r>
            <a:r>
              <a:rPr lang="ru-RU" dirty="0"/>
              <a:t>проект «Образование»: «Молодые профессионалы», «Учитель Будущего». </a:t>
            </a:r>
            <a:endParaRPr lang="ru-RU" dirty="0" smtClean="0"/>
          </a:p>
          <a:p>
            <a:pPr lvl="0"/>
            <a:r>
              <a:rPr lang="ru-RU" dirty="0" smtClean="0"/>
              <a:t>Профессиональный </a:t>
            </a:r>
            <a:r>
              <a:rPr lang="ru-RU" dirty="0"/>
              <a:t>стандарт «Педагог» в сфере дошкольного, начального общего, основного общего, среднего общего образования (воспитатель, учитель). </a:t>
            </a:r>
          </a:p>
        </p:txBody>
      </p:sp>
    </p:spTree>
    <p:extLst>
      <p:ext uri="{BB962C8B-B14F-4D97-AF65-F5344CB8AC3E}">
        <p14:creationId xmlns:p14="http://schemas.microsoft.com/office/powerpoint/2010/main" val="342202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8828" y="1811382"/>
            <a:ext cx="3620589" cy="247323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Основные участники:</a:t>
            </a:r>
            <a:r>
              <a:rPr lang="ru-RU" dirty="0" smtClean="0"/>
              <a:t> </a:t>
            </a:r>
          </a:p>
          <a:p>
            <a:r>
              <a:rPr lang="ru-RU" dirty="0"/>
              <a:t>н</a:t>
            </a:r>
            <a:r>
              <a:rPr lang="ru-RU" dirty="0" smtClean="0"/>
              <a:t>аставник</a:t>
            </a:r>
          </a:p>
          <a:p>
            <a:r>
              <a:rPr lang="ru-RU" dirty="0"/>
              <a:t>н</a:t>
            </a:r>
            <a:r>
              <a:rPr lang="ru-RU" dirty="0" smtClean="0"/>
              <a:t>аставляемый</a:t>
            </a:r>
          </a:p>
          <a:p>
            <a:r>
              <a:rPr lang="ru-RU" dirty="0" smtClean="0"/>
              <a:t>куратор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68828" y="1680754"/>
            <a:ext cx="3614057" cy="248194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712823" y="705394"/>
            <a:ext cx="564315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Основные принципы:</a:t>
            </a:r>
          </a:p>
          <a:p>
            <a:r>
              <a:rPr lang="ru-RU" sz="2800" dirty="0"/>
              <a:t>– принцип добровольности, соблюдения прав и свобод, равенства </a:t>
            </a:r>
            <a:r>
              <a:rPr lang="ru-RU" sz="2800" dirty="0" smtClean="0"/>
              <a:t>педагогов</a:t>
            </a:r>
          </a:p>
          <a:p>
            <a:pPr marL="285750" indent="-285750">
              <a:buFontTx/>
              <a:buChar char="-"/>
            </a:pPr>
            <a:r>
              <a:rPr lang="ru-RU" sz="2800" dirty="0" smtClean="0"/>
              <a:t>принцип </a:t>
            </a:r>
            <a:r>
              <a:rPr lang="ru-RU" sz="2800" dirty="0"/>
              <a:t>индивидуализации </a:t>
            </a:r>
            <a:r>
              <a:rPr lang="ru-RU" sz="2800" dirty="0" smtClean="0"/>
              <a:t>и персонализации</a:t>
            </a:r>
            <a:r>
              <a:rPr lang="ru-RU" sz="2800" dirty="0"/>
              <a:t> </a:t>
            </a:r>
          </a:p>
          <a:p>
            <a:pPr marL="285750" indent="-285750">
              <a:buFontTx/>
              <a:buChar char="-"/>
            </a:pPr>
            <a:r>
              <a:rPr lang="ru-RU" sz="2800" dirty="0" smtClean="0"/>
              <a:t>принцип </a:t>
            </a:r>
            <a:r>
              <a:rPr lang="ru-RU" sz="2800" dirty="0"/>
              <a:t>вариативности </a:t>
            </a:r>
            <a:endParaRPr lang="ru-RU" sz="2800" dirty="0" smtClean="0"/>
          </a:p>
          <a:p>
            <a:pPr marL="285750" indent="-285750">
              <a:buFontTx/>
              <a:buChar char="-"/>
            </a:pPr>
            <a:r>
              <a:rPr lang="ru-RU" sz="2800" dirty="0"/>
              <a:t>принцип системности и стратегической целостности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56366" y="644434"/>
            <a:ext cx="5617028" cy="40146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639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70263"/>
            <a:ext cx="5005251" cy="57067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> </a:t>
            </a:r>
            <a:r>
              <a:rPr lang="ru-RU" dirty="0"/>
              <a:t>успешное закрепление на месте работы молодого специалиста, повышение его профессионального потенциала и уровня, а также создание комфортной профессиональной среды внутри образовательной организации, позволяющей реализовывать актуальные педагогические задачи на высоком уровне.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48937" y="470263"/>
            <a:ext cx="4902926" cy="519901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88184" y="1523999"/>
            <a:ext cx="485938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Формы:</a:t>
            </a:r>
          </a:p>
          <a:p>
            <a:pPr marL="514350" indent="-514350">
              <a:buAutoNum type="arabicPeriod"/>
            </a:pPr>
            <a:r>
              <a:rPr lang="ru-RU" sz="2800" dirty="0" err="1" smtClean="0"/>
              <a:t>Менторство</a:t>
            </a:r>
            <a:endParaRPr lang="ru-RU" sz="2800" dirty="0" smtClean="0"/>
          </a:p>
          <a:p>
            <a:pPr marL="514350" indent="-514350">
              <a:buAutoNum type="arabicPeriod"/>
            </a:pPr>
            <a:r>
              <a:rPr lang="ru-RU" sz="2800" dirty="0" smtClean="0"/>
              <a:t>Реверсивное наставничество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Флэш-наставничество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05600" y="1489166"/>
            <a:ext cx="4963886" cy="22642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958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5811" y="225788"/>
            <a:ext cx="10515600" cy="1325563"/>
          </a:xfrm>
        </p:spPr>
        <p:txBody>
          <a:bodyPr/>
          <a:lstStyle/>
          <a:p>
            <a:r>
              <a:rPr lang="ru-RU" dirty="0" smtClean="0"/>
              <a:t>Модель Дональда </a:t>
            </a:r>
            <a:r>
              <a:rPr lang="ru-RU" dirty="0" err="1" smtClean="0"/>
              <a:t>Кирпатрика</a:t>
            </a:r>
            <a:endParaRPr lang="ru-RU" dirty="0"/>
          </a:p>
        </p:txBody>
      </p:sp>
      <p:pic>
        <p:nvPicPr>
          <p:cNvPr id="1026" name="Picture 2" descr="https://m.studref.com/htm/img/13/8872/39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709" y="1392539"/>
            <a:ext cx="8360228" cy="444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282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Условия успешной реализации модели: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профессиональная </a:t>
            </a:r>
            <a:r>
              <a:rPr lang="ru-RU" dirty="0"/>
              <a:t>поддержка и мотивация </a:t>
            </a:r>
            <a:r>
              <a:rPr lang="ru-RU" dirty="0" smtClean="0"/>
              <a:t>наставников и наставляемых,</a:t>
            </a:r>
          </a:p>
          <a:p>
            <a:r>
              <a:rPr lang="ru-RU" dirty="0" smtClean="0"/>
              <a:t>официальное </a:t>
            </a:r>
            <a:r>
              <a:rPr lang="ru-RU" dirty="0"/>
              <a:t>закрепление статуса </a:t>
            </a:r>
            <a:r>
              <a:rPr lang="ru-RU" dirty="0" smtClean="0"/>
              <a:t>наставника, </a:t>
            </a:r>
          </a:p>
          <a:p>
            <a:r>
              <a:rPr lang="ru-RU" dirty="0" smtClean="0"/>
              <a:t>четкая </a:t>
            </a:r>
            <a:r>
              <a:rPr lang="ru-RU" dirty="0"/>
              <a:t>регламентация </a:t>
            </a:r>
            <a:r>
              <a:rPr lang="ru-RU" dirty="0" smtClean="0"/>
              <a:t>обязанностей </a:t>
            </a:r>
            <a:r>
              <a:rPr lang="ru-RU" dirty="0"/>
              <a:t>и критерии оценки результатов работы наставника и наставляемого.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46773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292</Words>
  <Application>Microsoft Office PowerPoint</Application>
  <PresentationFormat>Широкоэкранный</PresentationFormat>
  <Paragraphs>32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  Наставничество как ресурс профессионального развития педагогов </vt:lpstr>
      <vt:lpstr>Презентация PowerPoint</vt:lpstr>
      <vt:lpstr>Нормативно-правовая основа</vt:lpstr>
      <vt:lpstr>Презентация PowerPoint</vt:lpstr>
      <vt:lpstr>Презентация PowerPoint</vt:lpstr>
      <vt:lpstr>Модель Дональда Кирпатрика</vt:lpstr>
      <vt:lpstr>Условия успешной реализации модели: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2022-02-03T17:06:52Z</dcterms:created>
  <dcterms:modified xsi:type="dcterms:W3CDTF">2022-02-03T19:18:06Z</dcterms:modified>
</cp:coreProperties>
</file>